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9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0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1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3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6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7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8.xml" ContentType="application/vnd.openxmlformats-officedocument.presentationml.notesSlide+xml"/>
  <Override PartName="/ppt/tags/tag66.xml" ContentType="application/vnd.openxmlformats-officedocument.presentationml.tags+xml"/>
  <Override PartName="/ppt/notesSlides/notesSlide19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0.xml" ContentType="application/vnd.openxmlformats-officedocument.presentationml.notesSlide+xml"/>
  <Override PartName="/ppt/tags/tag71.xml" ContentType="application/vnd.openxmlformats-officedocument.presentationml.tags+xml"/>
  <Override PartName="/ppt/notesSlides/notesSlide21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2.xml" ContentType="application/vnd.openxmlformats-officedocument.presentationml.notesSlide+xml"/>
  <Override PartName="/ppt/tags/tag76.xml" ContentType="application/vnd.openxmlformats-officedocument.presentationml.tags+xml"/>
  <Override PartName="/ppt/notesSlides/notesSlide23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4.xml" ContentType="application/vnd.openxmlformats-officedocument.presentationml.notesSlide+xml"/>
  <Override PartName="/ppt/tags/tag81.xml" ContentType="application/vnd.openxmlformats-officedocument.presentationml.tags+xml"/>
  <Override PartName="/ppt/notesSlides/notesSlide25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6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7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8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29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30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3"/>
  </p:notesMasterIdLst>
  <p:sldIdLst>
    <p:sldId id="256" r:id="rId2"/>
    <p:sldId id="476" r:id="rId3"/>
    <p:sldId id="460" r:id="rId4"/>
    <p:sldId id="461" r:id="rId5"/>
    <p:sldId id="448" r:id="rId6"/>
    <p:sldId id="449" r:id="rId7"/>
    <p:sldId id="464" r:id="rId8"/>
    <p:sldId id="463" r:id="rId9"/>
    <p:sldId id="473" r:id="rId10"/>
    <p:sldId id="462" r:id="rId11"/>
    <p:sldId id="450" r:id="rId12"/>
    <p:sldId id="456" r:id="rId13"/>
    <p:sldId id="469" r:id="rId14"/>
    <p:sldId id="453" r:id="rId15"/>
    <p:sldId id="466" r:id="rId16"/>
    <p:sldId id="465" r:id="rId17"/>
    <p:sldId id="470" r:id="rId18"/>
    <p:sldId id="477" r:id="rId19"/>
    <p:sldId id="478" r:id="rId20"/>
    <p:sldId id="479" r:id="rId21"/>
    <p:sldId id="480" r:id="rId22"/>
    <p:sldId id="481" r:id="rId23"/>
    <p:sldId id="482" r:id="rId24"/>
    <p:sldId id="483" r:id="rId25"/>
    <p:sldId id="484" r:id="rId26"/>
    <p:sldId id="455" r:id="rId27"/>
    <p:sldId id="457" r:id="rId28"/>
    <p:sldId id="467" r:id="rId29"/>
    <p:sldId id="468" r:id="rId30"/>
    <p:sldId id="474" r:id="rId31"/>
    <p:sldId id="475" r:id="rId3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3B"/>
    <a:srgbClr val="EE0000"/>
    <a:srgbClr val="F60000"/>
    <a:srgbClr val="009A46"/>
    <a:srgbClr val="E20000"/>
    <a:srgbClr val="D2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 autoAdjust="0"/>
    <p:restoredTop sz="89244" autoAdjust="0"/>
  </p:normalViewPr>
  <p:slideViewPr>
    <p:cSldViewPr>
      <p:cViewPr varScale="1">
        <p:scale>
          <a:sx n="90" d="100"/>
          <a:sy n="90" d="100"/>
        </p:scale>
        <p:origin x="-19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5FC4C-9EE1-4746-A368-724F618FC790}" type="datetimeFigureOut">
              <a:rPr lang="es-PE" smtClean="0"/>
              <a:t>10/24/14</a:t>
            </a:fld>
            <a:endParaRPr lang="es-P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E5A63-0F1F-4DC0-ADE0-CC17EBA6F2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51089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mtClean="0"/>
              <a:t>http://sweetclipart.com/multisite/sweetclipart/files/question_mark_blue.png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PE" sz="1200" i="1" dirty="0" smtClean="0"/>
              <a:t>Existe un gran catálogo de </a:t>
            </a:r>
            <a:r>
              <a:rPr lang="es-PE" sz="1200" i="1" dirty="0" err="1" smtClean="0"/>
              <a:t>refactorings</a:t>
            </a:r>
            <a:r>
              <a:rPr lang="es-PE" sz="1200" i="1" baseline="0" dirty="0" smtClean="0"/>
              <a:t> y la meta es tratar de practicar la mayor cantidad </a:t>
            </a:r>
            <a:endParaRPr lang="es-PE" sz="1200" i="1" dirty="0" smtClean="0"/>
          </a:p>
          <a:p>
            <a:pPr algn="l"/>
            <a:r>
              <a:rPr lang="es-PE" sz="1200" i="1" dirty="0" smtClean="0"/>
              <a:t>(</a:t>
            </a:r>
            <a:r>
              <a:rPr lang="es-PE" sz="1200" i="1" dirty="0" err="1" smtClean="0"/>
              <a:t>Move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Inline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Extract</a:t>
            </a:r>
            <a:r>
              <a:rPr lang="es-PE" sz="1200" i="1" dirty="0" smtClean="0"/>
              <a:t> Interface, </a:t>
            </a:r>
          </a:p>
          <a:p>
            <a:pPr algn="l"/>
            <a:r>
              <a:rPr lang="es-PE" sz="1200" i="1" dirty="0" err="1" smtClean="0"/>
              <a:t>Replace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Conditional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with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Polymorphism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etc</a:t>
            </a:r>
            <a:r>
              <a:rPr lang="es-PE" sz="1200" i="1" dirty="0" smtClean="0"/>
              <a:t>)</a:t>
            </a:r>
          </a:p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PE" sz="1200" i="1" dirty="0" smtClean="0"/>
              <a:t>Existe un gran catálogo de </a:t>
            </a:r>
            <a:r>
              <a:rPr lang="es-PE" sz="1200" i="1" dirty="0" err="1" smtClean="0"/>
              <a:t>refactorings</a:t>
            </a:r>
            <a:r>
              <a:rPr lang="es-PE" sz="1200" i="1" baseline="0" dirty="0" smtClean="0"/>
              <a:t> y la meta es tratar de practicar la mayor cantidad </a:t>
            </a:r>
            <a:endParaRPr lang="es-PE" sz="1200" i="1" dirty="0" smtClean="0"/>
          </a:p>
          <a:p>
            <a:pPr algn="l"/>
            <a:r>
              <a:rPr lang="es-PE" sz="1200" i="1" dirty="0" smtClean="0"/>
              <a:t>(</a:t>
            </a:r>
            <a:r>
              <a:rPr lang="es-PE" sz="1200" i="1" dirty="0" err="1" smtClean="0"/>
              <a:t>Move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Inline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Extract</a:t>
            </a:r>
            <a:r>
              <a:rPr lang="es-PE" sz="1200" i="1" dirty="0" smtClean="0"/>
              <a:t> Interface, </a:t>
            </a:r>
          </a:p>
          <a:p>
            <a:pPr algn="l"/>
            <a:r>
              <a:rPr lang="es-PE" sz="1200" i="1" dirty="0" err="1" smtClean="0"/>
              <a:t>Replace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Conditional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with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Polymorphism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etc</a:t>
            </a:r>
            <a:r>
              <a:rPr lang="es-PE" sz="1200" i="1" dirty="0" smtClean="0"/>
              <a:t>)</a:t>
            </a:r>
          </a:p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PE" dirty="0" smtClean="0"/>
              <a:t>Para este momento todos debe estar sentados</a:t>
            </a:r>
            <a:r>
              <a:rPr lang="es-PE" baseline="0" dirty="0" smtClean="0"/>
              <a:t> en parejas</a:t>
            </a:r>
          </a:p>
          <a:p>
            <a:pPr marL="0" indent="0">
              <a:buFontTx/>
              <a:buNone/>
            </a:pPr>
            <a:endParaRPr lang="es-PE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noProof="0" dirty="0" smtClean="0"/>
              <a:t>Strategies for larger design changes.</a:t>
            </a:r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PE" dirty="0" smtClean="0"/>
              <a:t>Para este momento todos debe estar sentados</a:t>
            </a:r>
            <a:r>
              <a:rPr lang="es-PE" baseline="0" dirty="0" smtClean="0"/>
              <a:t> en parejas</a:t>
            </a:r>
          </a:p>
          <a:p>
            <a:pPr marL="0" indent="0">
              <a:buFontTx/>
              <a:buNone/>
            </a:pPr>
            <a:endParaRPr lang="es-PE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30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31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PE" dirty="0" smtClean="0"/>
              <a:t>Para este momento todos debe estar sentados</a:t>
            </a:r>
            <a:r>
              <a:rPr lang="es-PE" baseline="0" dirty="0" smtClean="0"/>
              <a:t> en parejas</a:t>
            </a:r>
          </a:p>
          <a:p>
            <a:pPr marL="0" indent="0">
              <a:buFontTx/>
              <a:buNone/>
            </a:pPr>
            <a:endParaRPr lang="es-PE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PE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PE" baseline="0" dirty="0" smtClean="0"/>
              <a:t>- De manera adicional todas las actividades del </a:t>
            </a:r>
            <a:r>
              <a:rPr lang="es-PE" baseline="0" dirty="0" err="1" smtClean="0"/>
              <a:t>navigator</a:t>
            </a:r>
            <a:r>
              <a:rPr lang="es-PE" baseline="0" dirty="0" smtClean="0"/>
              <a:t> ( aconsejar sobre el siguiente movimiento o jugada)</a:t>
            </a:r>
          </a:p>
          <a:p>
            <a:pPr marL="171450" indent="-171450">
              <a:buFontTx/>
              <a:buChar char="-"/>
            </a:pPr>
            <a:r>
              <a:rPr lang="es-PE" baseline="0" dirty="0" smtClean="0"/>
              <a:t>Manejar las hojas con el inicio y el fin</a:t>
            </a:r>
          </a:p>
          <a:p>
            <a:pPr marL="171450" indent="-171450">
              <a:buFontTx/>
              <a:buChar char="-"/>
            </a:pPr>
            <a:r>
              <a:rPr lang="es-PE" baseline="0" dirty="0" smtClean="0"/>
              <a:t>Asegurarse que los test se están ejecutando de manera muy continua (podría ser una regla)</a:t>
            </a:r>
          </a:p>
          <a:p>
            <a:pPr marL="171450" indent="-171450">
              <a:buFontTx/>
              <a:buChar char="-"/>
            </a:pPr>
            <a:r>
              <a:rPr lang="es-PE" baseline="0" dirty="0" smtClean="0"/>
              <a:t>Asegurarse que las reglas y roles se están cumpliendo.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10/24/14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4048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10/24/14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429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10/24/14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775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10/24/14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7161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10/24/14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4377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10/24/14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3991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10/24/14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3620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10/24/14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770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10/24/14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041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10/24/14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3865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10/24/14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119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CB568-C05F-482F-9F26-AA302B8892DF}" type="datetimeFigureOut">
              <a:rPr lang="es-ES" smtClean="0"/>
              <a:pPr/>
              <a:t>10/24/14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88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.xml"/><Relationship Id="rId1" Type="http://schemas.openxmlformats.org/officeDocument/2006/relationships/tags" Target="../tags/tag37.xml"/><Relationship Id="rId2" Type="http://schemas.openxmlformats.org/officeDocument/2006/relationships/tags" Target="../tags/tag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1" Type="http://schemas.openxmlformats.org/officeDocument/2006/relationships/tags" Target="../tags/tag40.xml"/><Relationship Id="rId2" Type="http://schemas.openxmlformats.org/officeDocument/2006/relationships/tags" Target="../tags/tag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Relationship Id="rId6" Type="http://schemas.openxmlformats.org/officeDocument/2006/relationships/image" Target="../media/image8.jpg"/><Relationship Id="rId1" Type="http://schemas.openxmlformats.org/officeDocument/2006/relationships/tags" Target="../tags/tag43.xml"/><Relationship Id="rId2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Relationship Id="rId6" Type="http://schemas.openxmlformats.org/officeDocument/2006/relationships/image" Target="../media/image9.jpg"/><Relationship Id="rId1" Type="http://schemas.openxmlformats.org/officeDocument/2006/relationships/tags" Target="../tags/tag46.xml"/><Relationship Id="rId2" Type="http://schemas.openxmlformats.org/officeDocument/2006/relationships/tags" Target="../tags/tag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4.xml"/><Relationship Id="rId1" Type="http://schemas.openxmlformats.org/officeDocument/2006/relationships/tags" Target="../tags/tag49.xml"/><Relationship Id="rId2" Type="http://schemas.openxmlformats.org/officeDocument/2006/relationships/tags" Target="../tags/tag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Relationship Id="rId1" Type="http://schemas.openxmlformats.org/officeDocument/2006/relationships/tags" Target="../tags/tag52.xml"/><Relationship Id="rId2" Type="http://schemas.openxmlformats.org/officeDocument/2006/relationships/tags" Target="../tags/tag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4" Type="http://schemas.openxmlformats.org/officeDocument/2006/relationships/tags" Target="../tags/tag58.xml"/><Relationship Id="rId5" Type="http://schemas.openxmlformats.org/officeDocument/2006/relationships/tags" Target="../tags/tag59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6.xml"/><Relationship Id="rId8" Type="http://schemas.openxmlformats.org/officeDocument/2006/relationships/image" Target="../media/image10.png"/><Relationship Id="rId1" Type="http://schemas.openxmlformats.org/officeDocument/2006/relationships/tags" Target="../tags/tag55.xml"/><Relationship Id="rId2" Type="http://schemas.openxmlformats.org/officeDocument/2006/relationships/tags" Target="../tags/tag5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Relationship Id="rId1" Type="http://schemas.openxmlformats.org/officeDocument/2006/relationships/tags" Target="../tags/tag60.xml"/><Relationship Id="rId2" Type="http://schemas.openxmlformats.org/officeDocument/2006/relationships/tags" Target="../tags/tag6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<Relationship Id="rId6" Type="http://schemas.openxmlformats.org/officeDocument/2006/relationships/image" Target="../media/image11.jpg"/><Relationship Id="rId1" Type="http://schemas.openxmlformats.org/officeDocument/2006/relationships/tags" Target="../tags/tag63.xml"/><Relationship Id="rId2" Type="http://schemas.openxmlformats.org/officeDocument/2006/relationships/tags" Target="../tags/tag6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6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.xml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4" Type="http://schemas.openxmlformats.org/officeDocument/2006/relationships/tags" Target="../tags/tag70.xm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0.xml"/><Relationship Id="rId7" Type="http://schemas.openxmlformats.org/officeDocument/2006/relationships/image" Target="../media/image12.jpeg"/><Relationship Id="rId1" Type="http://schemas.openxmlformats.org/officeDocument/2006/relationships/tags" Target="../tags/tag67.xml"/><Relationship Id="rId2" Type="http://schemas.openxmlformats.org/officeDocument/2006/relationships/tags" Target="../tags/tag6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7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4" Type="http://schemas.openxmlformats.org/officeDocument/2006/relationships/tags" Target="../tags/tag75.xm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2.xml"/><Relationship Id="rId7" Type="http://schemas.openxmlformats.org/officeDocument/2006/relationships/image" Target="../media/image13.jpeg"/><Relationship Id="rId1" Type="http://schemas.openxmlformats.org/officeDocument/2006/relationships/tags" Target="../tags/tag72.xml"/><Relationship Id="rId2" Type="http://schemas.openxmlformats.org/officeDocument/2006/relationships/tags" Target="../tags/tag7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7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4" Type="http://schemas.openxmlformats.org/officeDocument/2006/relationships/tags" Target="../tags/tag80.xm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4.xml"/><Relationship Id="rId7" Type="http://schemas.openxmlformats.org/officeDocument/2006/relationships/image" Target="../media/image14.jpg"/><Relationship Id="rId1" Type="http://schemas.openxmlformats.org/officeDocument/2006/relationships/tags" Target="../tags/tag77.xml"/><Relationship Id="rId2" Type="http://schemas.openxmlformats.org/officeDocument/2006/relationships/tags" Target="../tags/tag7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8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6.xml"/><Relationship Id="rId6" Type="http://schemas.openxmlformats.org/officeDocument/2006/relationships/image" Target="../media/image15.jpeg"/><Relationship Id="rId1" Type="http://schemas.openxmlformats.org/officeDocument/2006/relationships/tags" Target="../tags/tag82.xml"/><Relationship Id="rId2" Type="http://schemas.openxmlformats.org/officeDocument/2006/relationships/tags" Target="../tags/tag8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7.xml"/><Relationship Id="rId1" Type="http://schemas.openxmlformats.org/officeDocument/2006/relationships/tags" Target="../tags/tag85.xml"/><Relationship Id="rId2" Type="http://schemas.openxmlformats.org/officeDocument/2006/relationships/tags" Target="../tags/tag8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8.xml"/><Relationship Id="rId1" Type="http://schemas.openxmlformats.org/officeDocument/2006/relationships/tags" Target="../tags/tag88.xml"/><Relationship Id="rId2" Type="http://schemas.openxmlformats.org/officeDocument/2006/relationships/tags" Target="../tags/tag8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4" Type="http://schemas.openxmlformats.org/officeDocument/2006/relationships/tags" Target="../tags/tag94.xml"/><Relationship Id="rId5" Type="http://schemas.openxmlformats.org/officeDocument/2006/relationships/tags" Target="../tags/tag95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9.xml"/><Relationship Id="rId8" Type="http://schemas.openxmlformats.org/officeDocument/2006/relationships/image" Target="../media/image16.png"/><Relationship Id="rId1" Type="http://schemas.openxmlformats.org/officeDocument/2006/relationships/tags" Target="../tags/tag91.xml"/><Relationship Id="rId2" Type="http://schemas.openxmlformats.org/officeDocument/2006/relationships/tags" Target="../tags/tag9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0.xml"/><Relationship Id="rId1" Type="http://schemas.openxmlformats.org/officeDocument/2006/relationships/tags" Target="../tags/tag96.xml"/><Relationship Id="rId2" Type="http://schemas.openxmlformats.org/officeDocument/2006/relationships/tags" Target="../tags/tag9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4" Type="http://schemas.openxmlformats.org/officeDocument/2006/relationships/tags" Target="../tags/tag102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1.xml"/><Relationship Id="rId7" Type="http://schemas.openxmlformats.org/officeDocument/2006/relationships/image" Target="../media/image17.jpg"/><Relationship Id="rId1" Type="http://schemas.openxmlformats.org/officeDocument/2006/relationships/tags" Target="../tags/tag99.xml"/><Relationship Id="rId2" Type="http://schemas.openxmlformats.org/officeDocument/2006/relationships/tags" Target="../tags/tag10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Relationship Id="rId7" Type="http://schemas.openxmlformats.org/officeDocument/2006/relationships/image" Target="../media/image1.jpe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.xml"/><Relationship Id="rId8" Type="http://schemas.openxmlformats.org/officeDocument/2006/relationships/image" Target="../media/image2.jpeg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4" Type="http://schemas.openxmlformats.org/officeDocument/2006/relationships/tags" Target="../tags/tag23.xml"/><Relationship Id="rId5" Type="http://schemas.openxmlformats.org/officeDocument/2006/relationships/tags" Target="../tags/tag24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.xml"/><Relationship Id="rId8" Type="http://schemas.openxmlformats.org/officeDocument/2006/relationships/image" Target="../media/image3.jpeg"/><Relationship Id="rId1" Type="http://schemas.openxmlformats.org/officeDocument/2006/relationships/tags" Target="../tags/tag20.xml"/><Relationship Id="rId2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4" Type="http://schemas.openxmlformats.org/officeDocument/2006/relationships/tags" Target="../tags/tag28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<Relationship Id="rId7" Type="http://schemas.openxmlformats.org/officeDocument/2006/relationships/image" Target="../media/image4.png"/><Relationship Id="rId1" Type="http://schemas.openxmlformats.org/officeDocument/2006/relationships/tags" Target="../tags/tag25.xml"/><Relationship Id="rId2" Type="http://schemas.openxmlformats.org/officeDocument/2006/relationships/tags" Target="../tags/tag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4" Type="http://schemas.openxmlformats.org/officeDocument/2006/relationships/tags" Target="../tags/tag32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8.xml"/><Relationship Id="rId7" Type="http://schemas.openxmlformats.org/officeDocument/2006/relationships/image" Target="../media/image5.png"/><Relationship Id="rId1" Type="http://schemas.openxmlformats.org/officeDocument/2006/relationships/tags" Target="../tags/tag29.xml"/><Relationship Id="rId2" Type="http://schemas.openxmlformats.org/officeDocument/2006/relationships/tags" Target="../tags/tag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9.xml"/><Relationship Id="rId1" Type="http://schemas.openxmlformats.org/officeDocument/2006/relationships/tags" Target="../tags/tag33.xml"/><Relationship Id="rId2" Type="http://schemas.openxmlformats.org/officeDocument/2006/relationships/tags" Target="../tags/tag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14348" y="2132705"/>
            <a:ext cx="7772400" cy="1584327"/>
          </a:xfrm>
        </p:spPr>
        <p:txBody>
          <a:bodyPr>
            <a:normAutofit fontScale="90000"/>
          </a:bodyPr>
          <a:lstStyle/>
          <a:p>
            <a:r>
              <a:rPr lang="es-PE" sz="11500" b="1" dirty="0">
                <a:solidFill>
                  <a:srgbClr val="FF0000"/>
                </a:solidFill>
              </a:rPr>
              <a:t>Refactoring</a:t>
            </a:r>
            <a:r>
              <a:rPr lang="es-PE" sz="5400" b="1" dirty="0" smtClean="0"/>
              <a:t> </a:t>
            </a:r>
            <a:r>
              <a:rPr lang="es-PE" sz="9600" b="1" spc="600" dirty="0" smtClean="0"/>
              <a:t>GOLF</a:t>
            </a:r>
            <a:endParaRPr lang="es-ES" sz="9600" b="1" spc="600" dirty="0"/>
          </a:p>
        </p:txBody>
      </p:sp>
      <p:sp>
        <p:nvSpPr>
          <p:cNvPr id="5" name="2 Subtítulo"/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493195" y="584153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7" name="Rectangle 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15072" y="5745450"/>
            <a:ext cx="5105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FFC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snahider@gmail.com</a:t>
            </a:r>
            <a:endParaRPr lang="en-US" sz="2000" dirty="0">
              <a:solidFill>
                <a:srgbClr val="FFC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FFC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FFC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FFC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Equipo Ganador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3" name="2 Rectángulo"/>
          <p:cNvSpPr/>
          <p:nvPr>
            <p:custDataLst>
              <p:tags r:id="rId3"/>
            </p:custDataLst>
          </p:nvPr>
        </p:nvSpPr>
        <p:spPr>
          <a:xfrm>
            <a:off x="610315" y="1668864"/>
            <a:ext cx="78748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600" dirty="0" smtClean="0"/>
              <a:t>El equipo que logre el menor puntaje será el ganador.</a:t>
            </a:r>
          </a:p>
          <a:p>
            <a:pPr algn="ctr"/>
            <a:endParaRPr lang="es-PE" sz="3600" dirty="0"/>
          </a:p>
          <a:p>
            <a:pPr algn="ctr"/>
            <a:r>
              <a:rPr lang="es-PE" sz="3600" dirty="0" smtClean="0"/>
              <a:t>Al finalizar el juego, el equipo ganador mostrará como realizó el juego al resto de asistentes.</a:t>
            </a:r>
            <a:endParaRPr lang="es-PE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254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Premios</a:t>
            </a:r>
            <a:endParaRPr lang="es-PE" dirty="0">
              <a:solidFill>
                <a:srgbClr val="FF0000"/>
              </a:solidFill>
            </a:endParaRPr>
          </a:p>
        </p:txBody>
      </p:sp>
      <p:pic>
        <p:nvPicPr>
          <p:cNvPr id="3" name="2 Imagen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544" y="836712"/>
            <a:ext cx="2952328" cy="57484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048" y="1628800"/>
            <a:ext cx="2376264" cy="4143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3983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1804" y="13016"/>
            <a:ext cx="9913822" cy="7173416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-20748" y="87136"/>
            <a:ext cx="9144000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rgbClr val="FFFFFF"/>
                </a:solidFill>
              </a:rPr>
              <a:t>DEMO</a:t>
            </a:r>
            <a:endParaRPr lang="es-ES" sz="9600" b="1" spc="30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936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9282" y="-2112"/>
            <a:ext cx="9717826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704264" y="5517232"/>
            <a:ext cx="7810734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chemeClr val="bg1"/>
                </a:solidFill>
              </a:rPr>
              <a:t>1st COURSE</a:t>
            </a:r>
            <a:endParaRPr lang="es-ES" sz="9600" b="1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1519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89389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Objetivo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2507644"/>
            <a:ext cx="8064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 smtClean="0"/>
              <a:t>Aprender y practicar diversos refactorizaciones tanto simples como complejos</a:t>
            </a:r>
            <a:endParaRPr lang="es-PE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973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89389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Descripción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2507644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/>
              <a:t>El código </a:t>
            </a:r>
            <a:r>
              <a:rPr lang="es-PE" sz="4000" dirty="0" smtClean="0"/>
              <a:t>representa el dominio de </a:t>
            </a:r>
            <a:r>
              <a:rPr lang="es-PE" sz="4000" dirty="0"/>
              <a:t>una tienda online de bicicletas.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475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Reglas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908720"/>
            <a:ext cx="864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 smtClean="0"/>
              <a:t>Es un juego de 3 hoyos, todos los equipos comenzarán en el </a:t>
            </a:r>
            <a:r>
              <a:rPr lang="es-PE" sz="3200" dirty="0" err="1" smtClean="0"/>
              <a:t>tee</a:t>
            </a:r>
            <a:r>
              <a:rPr lang="es-PE" sz="3200" dirty="0" smtClean="0"/>
              <a:t> y en los siguientes hoyos de manera simultanea.</a:t>
            </a:r>
          </a:p>
        </p:txBody>
      </p:sp>
      <p:sp>
        <p:nvSpPr>
          <p:cNvPr id="3" name="2 Rectángulo"/>
          <p:cNvSpPr/>
          <p:nvPr>
            <p:custDataLst>
              <p:tags r:id="rId4"/>
            </p:custDataLst>
          </p:nvPr>
        </p:nvSpPr>
        <p:spPr>
          <a:xfrm>
            <a:off x="251520" y="5229200"/>
            <a:ext cx="86409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200" dirty="0" smtClean="0"/>
              <a:t>El tiempo por hoyo es 12 minutos, al finalizar cada hoyo el mejor equipo mostrará sus resultados.</a:t>
            </a:r>
            <a:endParaRPr lang="es-PE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7609" y="2564904"/>
            <a:ext cx="3306599" cy="25767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9184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Listos </a:t>
            </a:r>
            <a:r>
              <a:rPr lang="es-PE" sz="4800" dirty="0">
                <a:solidFill>
                  <a:srgbClr val="FF0000"/>
                </a:solidFill>
              </a:rPr>
              <a:t>P</a:t>
            </a:r>
            <a:r>
              <a:rPr lang="es-PE" sz="4800" dirty="0" smtClean="0">
                <a:solidFill>
                  <a:srgbClr val="FF0000"/>
                </a:solidFill>
              </a:rPr>
              <a:t>ara Comenzar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1208941"/>
            <a:ext cx="86409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Abrir el código inicial en el IDE, asegurarse que compile y todos los </a:t>
            </a:r>
            <a:r>
              <a:rPr lang="es-PE" sz="3200" dirty="0" err="1" smtClean="0"/>
              <a:t>tests</a:t>
            </a:r>
            <a:r>
              <a:rPr lang="es-PE" sz="3200" dirty="0" smtClean="0"/>
              <a:t> pasen.</a:t>
            </a:r>
          </a:p>
          <a:p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No olvidar las actividades de cada rol del equipo.</a:t>
            </a:r>
          </a:p>
          <a:p>
            <a:pPr marL="457200" indent="-457200">
              <a:buFont typeface="Arial" pitchFamily="34" charset="0"/>
              <a:buChar char="•"/>
            </a:pPr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El primer equipo en terminar debe levantar la mano.</a:t>
            </a:r>
          </a:p>
          <a:p>
            <a:pPr marL="457200" indent="-457200">
              <a:buFont typeface="Arial" pitchFamily="34" charset="0"/>
              <a:buChar char="•"/>
            </a:pPr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Tienen 12 minutos por hoyo.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678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04264" y="5517232"/>
            <a:ext cx="7810734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chemeClr val="bg1"/>
                </a:solidFill>
              </a:rPr>
              <a:t>1st COURSE</a:t>
            </a:r>
            <a:endParaRPr lang="es-ES" sz="9600" b="1" spc="300" dirty="0">
              <a:solidFill>
                <a:schemeClr val="bg1"/>
              </a:solidFill>
            </a:endParaRPr>
          </a:p>
        </p:txBody>
      </p:sp>
      <p:pic>
        <p:nvPicPr>
          <p:cNvPr id="4" name="Picture 3" descr="hole-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7"/>
          <a:stretch/>
        </p:blipFill>
        <p:spPr>
          <a:xfrm>
            <a:off x="0" y="0"/>
            <a:ext cx="9180512" cy="6885385"/>
          </a:xfrm>
          <a:prstGeom prst="rect">
            <a:avLst/>
          </a:prstGeom>
        </p:spPr>
      </p:pic>
      <p:sp>
        <p:nvSpPr>
          <p:cNvPr id="5" name="1 Título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07504" y="116632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0400" b="1" spc="300" dirty="0" smtClean="0">
                <a:solidFill>
                  <a:schemeClr val="bg1"/>
                </a:solidFill>
              </a:rPr>
              <a:t>1st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985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503220" y="332656"/>
            <a:ext cx="8229600" cy="7200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Calentamiento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627641" y="1556792"/>
            <a:ext cx="7980759" cy="2419124"/>
          </a:xfrm>
          <a:noFill/>
        </p:spPr>
        <p:txBody>
          <a:bodyPr wrap="square" rtlCol="0">
            <a:spAutoFit/>
          </a:bodyPr>
          <a:lstStyle/>
          <a:p>
            <a:pPr marL="0" indent="0" defTabSz="914400">
              <a:buNone/>
            </a:pPr>
            <a:r>
              <a:rPr lang="es-PE" sz="3600" dirty="0" smtClean="0">
                <a:solidFill>
                  <a:srgbClr val="00823B"/>
                </a:solidFill>
              </a:rPr>
              <a:t>Atomic Refactorings</a:t>
            </a:r>
          </a:p>
          <a:p>
            <a:pPr marL="685800" lvl="1" indent="-571500" defTabSz="914400">
              <a:buFont typeface="Arial"/>
              <a:buChar char="•"/>
            </a:pPr>
            <a:r>
              <a:rPr lang="es-PE" sz="3200" dirty="0" smtClean="0"/>
              <a:t> Extract Method</a:t>
            </a:r>
          </a:p>
          <a:p>
            <a:pPr marL="685800" lvl="1" indent="-571500" defTabSz="914400">
              <a:buFont typeface="Arial"/>
              <a:buChar char="•"/>
            </a:pPr>
            <a:r>
              <a:rPr lang="es-PE" sz="3200" dirty="0"/>
              <a:t> </a:t>
            </a:r>
            <a:r>
              <a:rPr lang="es-PE" sz="3200" dirty="0" smtClean="0"/>
              <a:t>Extract Variable</a:t>
            </a:r>
          </a:p>
          <a:p>
            <a:pPr marL="685800" lvl="1" indent="-571500" defTabSz="914400">
              <a:buFont typeface="Arial"/>
              <a:buChar char="•"/>
            </a:pPr>
            <a:r>
              <a:rPr lang="es-PE" sz="3200" dirty="0"/>
              <a:t> </a:t>
            </a:r>
            <a:r>
              <a:rPr lang="es-PE" sz="3200" dirty="0" smtClean="0"/>
              <a:t>Inline Variable</a:t>
            </a:r>
            <a:endParaRPr lang="es-PE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1274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Objetivos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>
            <p:custDataLst>
              <p:tags r:id="rId3"/>
            </p:custDataLst>
          </p:nvPr>
        </p:nvSpPr>
        <p:spPr>
          <a:xfrm>
            <a:off x="294033" y="980728"/>
            <a:ext cx="85689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/>
              <a:buChar char="•"/>
            </a:pPr>
            <a:r>
              <a:rPr lang="es-PE" sz="3000" dirty="0" smtClean="0"/>
              <a:t>Aprender </a:t>
            </a:r>
            <a:endParaRPr lang="es-PE" sz="3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458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04264" y="5517232"/>
            <a:ext cx="7810734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chemeClr val="bg1"/>
                </a:solidFill>
              </a:rPr>
              <a:t>1st COURSE</a:t>
            </a:r>
            <a:endParaRPr lang="es-ES" sz="9600" b="1" spc="300" dirty="0">
              <a:solidFill>
                <a:schemeClr val="bg1"/>
              </a:solidFill>
            </a:endParaRPr>
          </a:p>
        </p:txBody>
      </p:sp>
      <p:sp>
        <p:nvSpPr>
          <p:cNvPr id="5" name="1 Título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07504" y="116632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0400" b="1" spc="300" dirty="0" smtClean="0">
                <a:solidFill>
                  <a:schemeClr val="bg1"/>
                </a:solidFill>
              </a:rPr>
              <a:t>1st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  <p:pic>
        <p:nvPicPr>
          <p:cNvPr id="3" name="Picture 2" descr="hole-2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68" y="-47480"/>
            <a:ext cx="9252520" cy="6939390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79512" y="5373216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0400" b="1" spc="300" dirty="0" smtClean="0">
                <a:solidFill>
                  <a:schemeClr val="bg1"/>
                </a:solidFill>
              </a:rPr>
              <a:t>2nd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7386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503220" y="332656"/>
            <a:ext cx="8229600" cy="7200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Calentamiento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627641" y="1556792"/>
            <a:ext cx="7980759" cy="4265783"/>
          </a:xfrm>
          <a:noFill/>
        </p:spPr>
        <p:txBody>
          <a:bodyPr wrap="square" rtlCol="0">
            <a:spAutoFit/>
          </a:bodyPr>
          <a:lstStyle/>
          <a:p>
            <a:pPr marL="0" indent="0" defTabSz="914400">
              <a:buNone/>
            </a:pPr>
            <a:r>
              <a:rPr lang="es-PE" sz="3600" dirty="0" smtClean="0">
                <a:solidFill>
                  <a:srgbClr val="00823B"/>
                </a:solidFill>
              </a:rPr>
              <a:t>M</a:t>
            </a:r>
            <a:r>
              <a:rPr lang="es-PE" sz="3600" dirty="0" smtClean="0">
                <a:solidFill>
                  <a:srgbClr val="00823B"/>
                </a:solidFill>
              </a:rPr>
              <a:t>ás </a:t>
            </a:r>
            <a:r>
              <a:rPr lang="es-PE" sz="3600" dirty="0" smtClean="0">
                <a:solidFill>
                  <a:srgbClr val="00823B"/>
                </a:solidFill>
              </a:rPr>
              <a:t>Refactorings</a:t>
            </a:r>
          </a:p>
          <a:p>
            <a:pPr marL="571500" lvl="1" indent="-457200" defTabSz="914400">
              <a:buFont typeface="Arial"/>
              <a:buChar char="•"/>
            </a:pPr>
            <a:r>
              <a:rPr lang="es-PE" sz="3200" dirty="0" smtClean="0"/>
              <a:t> Move Method</a:t>
            </a:r>
          </a:p>
          <a:p>
            <a:pPr marL="400050" lvl="1" defTabSz="914400"/>
            <a:endParaRPr lang="es-PE" sz="3200" dirty="0" smtClean="0"/>
          </a:p>
          <a:p>
            <a:pPr marL="0" lvl="1" indent="0" defTabSz="914400">
              <a:buNone/>
            </a:pPr>
            <a:r>
              <a:rPr lang="es-PE" sz="3600" dirty="0" smtClean="0">
                <a:solidFill>
                  <a:srgbClr val="00823B"/>
                </a:solidFill>
              </a:rPr>
              <a:t>Conoce tu IDE (Edici</a:t>
            </a:r>
            <a:r>
              <a:rPr lang="es-PE" sz="3600" dirty="0" smtClean="0">
                <a:solidFill>
                  <a:srgbClr val="00823B"/>
                </a:solidFill>
              </a:rPr>
              <a:t>ón de código)</a:t>
            </a:r>
            <a:endParaRPr lang="es-PE" sz="3600" dirty="0">
              <a:solidFill>
                <a:srgbClr val="00823B"/>
              </a:solidFill>
            </a:endParaRPr>
          </a:p>
          <a:p>
            <a:pPr marL="571500" lvl="1" indent="-457200" defTabSz="914400">
              <a:buFont typeface="Arial"/>
              <a:buChar char="•"/>
            </a:pPr>
            <a:r>
              <a:rPr lang="es-PE" sz="3200" dirty="0" smtClean="0"/>
              <a:t> Join Variable</a:t>
            </a:r>
          </a:p>
          <a:p>
            <a:pPr marL="571500" lvl="1" indent="-457200" defTabSz="914400">
              <a:buFont typeface="Arial"/>
              <a:buChar char="•"/>
            </a:pPr>
            <a:r>
              <a:rPr lang="es-PE" sz="3200" dirty="0"/>
              <a:t> </a:t>
            </a:r>
            <a:r>
              <a:rPr lang="es-PE" sz="3200" dirty="0" smtClean="0"/>
              <a:t>Split Variable</a:t>
            </a:r>
          </a:p>
          <a:p>
            <a:pPr marL="571500" lvl="1" indent="-457200" defTabSz="914400">
              <a:buFont typeface="Arial"/>
              <a:buChar char="•"/>
            </a:pPr>
            <a:r>
              <a:rPr lang="es-PE" sz="3200" dirty="0" smtClean="0"/>
              <a:t> Mover </a:t>
            </a:r>
            <a:r>
              <a:rPr lang="es-PE" sz="3200" dirty="0" smtClean="0"/>
              <a:t>código</a:t>
            </a:r>
            <a:endParaRPr lang="es-PE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0986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04264" y="5517232"/>
            <a:ext cx="7810734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chemeClr val="bg1"/>
                </a:solidFill>
              </a:rPr>
              <a:t>1st COURSE</a:t>
            </a:r>
            <a:endParaRPr lang="es-ES" sz="9600" b="1" spc="300" dirty="0">
              <a:solidFill>
                <a:schemeClr val="bg1"/>
              </a:solidFill>
            </a:endParaRPr>
          </a:p>
        </p:txBody>
      </p:sp>
      <p:sp>
        <p:nvSpPr>
          <p:cNvPr id="5" name="1 Título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07504" y="116632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0400" b="1" spc="300" dirty="0" smtClean="0">
                <a:solidFill>
                  <a:schemeClr val="bg1"/>
                </a:solidFill>
              </a:rPr>
              <a:t>1st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  <p:pic>
        <p:nvPicPr>
          <p:cNvPr id="4" name="Picture 3" descr="hole-3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r="7857"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771800" y="5373216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PE" sz="10400" b="1" spc="300" dirty="0" smtClean="0">
                <a:solidFill>
                  <a:schemeClr val="bg1"/>
                </a:solidFill>
              </a:rPr>
              <a:t>3rd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1686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503220" y="332656"/>
            <a:ext cx="8229600" cy="7200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Calentamiento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627641" y="1556792"/>
            <a:ext cx="7980759" cy="2702278"/>
          </a:xfrm>
          <a:noFill/>
        </p:spPr>
        <p:txBody>
          <a:bodyPr wrap="square" rtlCol="0">
            <a:spAutoFit/>
          </a:bodyPr>
          <a:lstStyle/>
          <a:p>
            <a:pPr marL="0" indent="0" defTabSz="914400">
              <a:buNone/>
            </a:pPr>
            <a:r>
              <a:rPr lang="es-PE" sz="3600" dirty="0" smtClean="0">
                <a:solidFill>
                  <a:srgbClr val="00823B"/>
                </a:solidFill>
              </a:rPr>
              <a:t>Complex Refactorings</a:t>
            </a:r>
          </a:p>
          <a:p>
            <a:pPr marL="571500" lvl="1" indent="-457200" defTabSz="914400">
              <a:buFont typeface="Arial"/>
              <a:buChar char="•"/>
            </a:pPr>
            <a:r>
              <a:rPr lang="es-PE" sz="3200" dirty="0" smtClean="0"/>
              <a:t>Replace Conditionals to Polymorphism</a:t>
            </a:r>
          </a:p>
          <a:p>
            <a:pPr marL="1028700" lvl="2" indent="-457200" defTabSz="914400">
              <a:buFontTx/>
              <a:buChar char="-"/>
            </a:pPr>
            <a:r>
              <a:rPr lang="es-PE" sz="2800" dirty="0" smtClean="0"/>
              <a:t>Extract Interface (Super Class)</a:t>
            </a:r>
            <a:br>
              <a:rPr lang="es-PE" sz="2800" dirty="0" smtClean="0"/>
            </a:br>
            <a:r>
              <a:rPr lang="es-PE" sz="2800" dirty="0" smtClean="0"/>
              <a:t>+</a:t>
            </a:r>
          </a:p>
          <a:p>
            <a:pPr marL="1028700" lvl="2" indent="-457200" defTabSz="914400">
              <a:buFontTx/>
              <a:buChar char="-"/>
            </a:pPr>
            <a:r>
              <a:rPr lang="es-PE" sz="2800" dirty="0" smtClean="0"/>
              <a:t>Move Method</a:t>
            </a:r>
            <a:endParaRPr lang="es-PE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5397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04264" y="5517232"/>
            <a:ext cx="7810734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chemeClr val="bg1"/>
                </a:solidFill>
              </a:rPr>
              <a:t>1st COURSE</a:t>
            </a:r>
            <a:endParaRPr lang="es-ES" sz="9600" b="1" spc="300" dirty="0">
              <a:solidFill>
                <a:schemeClr val="bg1"/>
              </a:solidFill>
            </a:endParaRPr>
          </a:p>
        </p:txBody>
      </p:sp>
      <p:sp>
        <p:nvSpPr>
          <p:cNvPr id="5" name="1 Título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07504" y="116632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0400" b="1" spc="300" dirty="0" smtClean="0">
                <a:solidFill>
                  <a:schemeClr val="bg1"/>
                </a:solidFill>
              </a:rPr>
              <a:t>1st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  <p:pic>
        <p:nvPicPr>
          <p:cNvPr id="3" name="Picture 2" descr="hole-4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3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771800" y="5373216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PE" sz="10400" b="1" spc="300" dirty="0" smtClean="0">
                <a:solidFill>
                  <a:schemeClr val="bg1"/>
                </a:solidFill>
              </a:rPr>
              <a:t>4th </a:t>
            </a:r>
            <a:r>
              <a:rPr lang="es-PE" sz="10400" b="1" spc="300" dirty="0" smtClean="0">
                <a:solidFill>
                  <a:schemeClr val="bg1"/>
                </a:solidFill>
              </a:rPr>
              <a:t>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530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503220" y="332656"/>
            <a:ext cx="8229600" cy="7200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Calentamiento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627641" y="1556792"/>
            <a:ext cx="7980759" cy="1828193"/>
          </a:xfrm>
          <a:noFill/>
        </p:spPr>
        <p:txBody>
          <a:bodyPr wrap="square" rtlCol="0">
            <a:spAutoFit/>
          </a:bodyPr>
          <a:lstStyle/>
          <a:p>
            <a:pPr marL="0" indent="0" defTabSz="914400">
              <a:buNone/>
            </a:pPr>
            <a:r>
              <a:rPr lang="es-PE" sz="3600" dirty="0" smtClean="0">
                <a:solidFill>
                  <a:srgbClr val="00823B"/>
                </a:solidFill>
              </a:rPr>
              <a:t>M</a:t>
            </a:r>
            <a:r>
              <a:rPr lang="es-PE" sz="3600" dirty="0" smtClean="0">
                <a:solidFill>
                  <a:srgbClr val="00823B"/>
                </a:solidFill>
              </a:rPr>
              <a:t>ás </a:t>
            </a:r>
            <a:r>
              <a:rPr lang="es-PE" sz="3600" dirty="0" smtClean="0">
                <a:solidFill>
                  <a:srgbClr val="00823B"/>
                </a:solidFill>
              </a:rPr>
              <a:t>Refactorings</a:t>
            </a:r>
          </a:p>
          <a:p>
            <a:pPr marL="571500" lvl="1" indent="-457200" defTabSz="914400">
              <a:buFont typeface="Arial"/>
              <a:buChar char="•"/>
            </a:pPr>
            <a:r>
              <a:rPr lang="es-PE" sz="3200" dirty="0" smtClean="0"/>
              <a:t>Pull Up</a:t>
            </a:r>
          </a:p>
          <a:p>
            <a:pPr marL="571500" lvl="1" indent="-457200" defTabSz="914400">
              <a:buFont typeface="Arial"/>
              <a:buChar char="•"/>
            </a:pPr>
            <a:r>
              <a:rPr lang="es-PE" sz="3200" dirty="0" smtClean="0"/>
              <a:t>Push Dowm</a:t>
            </a:r>
            <a:endParaRPr lang="es-PE" sz="32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4577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59532" y="5445224"/>
            <a:ext cx="8424936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rgbClr val="FFFFFF"/>
                </a:solidFill>
              </a:rPr>
              <a:t>2nd COURSE</a:t>
            </a:r>
            <a:endParaRPr lang="es-ES" sz="9600" b="1" spc="30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1114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89389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Objetivo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2507644"/>
            <a:ext cx="8064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 smtClean="0"/>
              <a:t>Aprender y practicar diversas estratégicas de refactorización</a:t>
            </a:r>
          </a:p>
          <a:p>
            <a:pPr algn="ctr"/>
            <a:r>
              <a:rPr lang="es-PE" sz="4000" dirty="0" smtClean="0"/>
              <a:t>(</a:t>
            </a:r>
            <a:r>
              <a:rPr lang="es-PE" sz="4000" dirty="0" err="1" smtClean="0"/>
              <a:t>Parallel</a:t>
            </a:r>
            <a:r>
              <a:rPr lang="es-PE" sz="4000" dirty="0" smtClean="0"/>
              <a:t> </a:t>
            </a:r>
            <a:r>
              <a:rPr lang="es-PE" sz="4000" dirty="0" err="1" smtClean="0"/>
              <a:t>Change</a:t>
            </a:r>
            <a:r>
              <a:rPr lang="es-PE" sz="4000" dirty="0" smtClean="0"/>
              <a:t> y </a:t>
            </a:r>
            <a:r>
              <a:rPr lang="es-PE" sz="4000" dirty="0" err="1" smtClean="0"/>
              <a:t>Narrowed</a:t>
            </a:r>
            <a:r>
              <a:rPr lang="es-PE" sz="4000" dirty="0" smtClean="0"/>
              <a:t> </a:t>
            </a:r>
            <a:r>
              <a:rPr lang="es-PE" sz="4000" dirty="0" err="1" smtClean="0"/>
              <a:t>Change</a:t>
            </a:r>
            <a:r>
              <a:rPr lang="es-PE" sz="4000" dirty="0" smtClean="0"/>
              <a:t>)</a:t>
            </a:r>
            <a:endParaRPr lang="es-PE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51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692696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Descripción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1610951"/>
            <a:ext cx="80648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/>
              <a:t>El código </a:t>
            </a:r>
            <a:r>
              <a:rPr lang="es-PE" sz="4000" dirty="0" smtClean="0"/>
              <a:t>es de una clase que representa a un </a:t>
            </a:r>
            <a:r>
              <a:rPr lang="es-PE" sz="4000" dirty="0" err="1" smtClean="0"/>
              <a:t>Stack</a:t>
            </a:r>
            <a:r>
              <a:rPr lang="es-PE" sz="4000" dirty="0" smtClean="0"/>
              <a:t> (Pila) </a:t>
            </a:r>
          </a:p>
          <a:p>
            <a:pPr algn="ctr"/>
            <a:endParaRPr lang="es-PE" sz="4000" dirty="0"/>
          </a:p>
          <a:p>
            <a:pPr algn="ctr"/>
            <a:r>
              <a:rPr lang="es-PE" sz="4000" dirty="0" smtClean="0"/>
              <a:t>La meta es reemplazar el </a:t>
            </a:r>
            <a:r>
              <a:rPr lang="es-PE" sz="4000" dirty="0" err="1" smtClean="0"/>
              <a:t>array</a:t>
            </a:r>
            <a:r>
              <a:rPr lang="es-PE" sz="4000" dirty="0" smtClean="0"/>
              <a:t> simple por una clase especializada en el manejo de colecciones.</a:t>
            </a:r>
            <a:endParaRPr lang="es-PE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775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Reglas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908720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 smtClean="0"/>
              <a:t>Es un recorrido de un único hoyo</a:t>
            </a:r>
          </a:p>
        </p:txBody>
      </p:sp>
      <p:sp>
        <p:nvSpPr>
          <p:cNvPr id="3" name="2 Rectángulo"/>
          <p:cNvSpPr/>
          <p:nvPr>
            <p:custDataLst>
              <p:tags r:id="rId4"/>
            </p:custDataLst>
          </p:nvPr>
        </p:nvSpPr>
        <p:spPr>
          <a:xfrm>
            <a:off x="251520" y="3515524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200" dirty="0" smtClean="0"/>
              <a:t>El tiempo de todo el recorrido es de 18 minutos, al finalizar el tiempo el mejor equipo mostrará sus resultados.</a:t>
            </a:r>
            <a:endParaRPr lang="es-PE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3984" y="1628800"/>
            <a:ext cx="3736031" cy="1800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9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Descripción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>
            <p:custDataLst>
              <p:tags r:id="rId3"/>
            </p:custDataLst>
          </p:nvPr>
        </p:nvSpPr>
        <p:spPr>
          <a:xfrm>
            <a:off x="294033" y="980728"/>
            <a:ext cx="85689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000" dirty="0" smtClean="0">
                <a:solidFill>
                  <a:srgbClr val="00823B"/>
                </a:solidFill>
              </a:rPr>
              <a:t>Es un juego en el cual se utilizan ejercicios de refactorización.</a:t>
            </a:r>
          </a:p>
          <a:p>
            <a:pPr algn="ctr"/>
            <a:endParaRPr lang="es-PE" sz="3000" dirty="0"/>
          </a:p>
          <a:p>
            <a:pPr algn="ctr"/>
            <a:r>
              <a:rPr lang="es-PE" sz="3000" dirty="0" smtClean="0"/>
              <a:t>Se formarán equipos y a cada uno se le dará un código inicial y uno final. </a:t>
            </a:r>
          </a:p>
          <a:p>
            <a:pPr algn="ctr"/>
            <a:endParaRPr lang="es-PE" sz="3000" dirty="0"/>
          </a:p>
          <a:p>
            <a:pPr algn="ctr"/>
            <a:r>
              <a:rPr lang="es-PE" sz="3000" dirty="0" smtClean="0"/>
              <a:t>De </a:t>
            </a:r>
            <a:r>
              <a:rPr lang="es-PE" sz="3000" dirty="0"/>
              <a:t>manera similar al golf, la meta es utilizar la menor cantidad de movimientos </a:t>
            </a:r>
            <a:r>
              <a:rPr lang="es-PE" sz="3000" dirty="0" smtClean="0"/>
              <a:t>para </a:t>
            </a:r>
            <a:r>
              <a:rPr lang="es-PE" sz="3000" dirty="0"/>
              <a:t>llegar del punto inicial al final. </a:t>
            </a:r>
            <a:endParaRPr lang="es-PE" sz="3000" dirty="0" smtClean="0"/>
          </a:p>
          <a:p>
            <a:pPr algn="ctr"/>
            <a:endParaRPr lang="es-PE" sz="3000" dirty="0"/>
          </a:p>
          <a:p>
            <a:pPr algn="ctr"/>
            <a:r>
              <a:rPr lang="es-PE" sz="3000" dirty="0" smtClean="0"/>
              <a:t>Las </a:t>
            </a:r>
            <a:r>
              <a:rPr lang="es-PE" sz="3000" dirty="0"/>
              <a:t>mejores soluciones serán presentadas al resto de los asistentes.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136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Listos </a:t>
            </a:r>
            <a:r>
              <a:rPr lang="es-PE" sz="4800" dirty="0">
                <a:solidFill>
                  <a:srgbClr val="FF0000"/>
                </a:solidFill>
              </a:rPr>
              <a:t>P</a:t>
            </a:r>
            <a:r>
              <a:rPr lang="es-PE" sz="4800" dirty="0" smtClean="0">
                <a:solidFill>
                  <a:srgbClr val="FF0000"/>
                </a:solidFill>
              </a:rPr>
              <a:t>ara Comenzar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1208941"/>
            <a:ext cx="86409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Abrir el código inicial en el IDE, asegurarse que compile y todos los </a:t>
            </a:r>
            <a:r>
              <a:rPr lang="es-PE" sz="3200" dirty="0" err="1" smtClean="0"/>
              <a:t>tests</a:t>
            </a:r>
            <a:r>
              <a:rPr lang="es-PE" sz="3200" dirty="0" smtClean="0"/>
              <a:t> pasen.</a:t>
            </a:r>
          </a:p>
          <a:p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No olvidar las actividades de cada rol del equipo.</a:t>
            </a:r>
          </a:p>
          <a:p>
            <a:pPr marL="457200" indent="-457200">
              <a:buFont typeface="Arial" pitchFamily="34" charset="0"/>
              <a:buChar char="•"/>
            </a:pPr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El primer equipo en terminar debe levantar la mano.</a:t>
            </a:r>
          </a:p>
          <a:p>
            <a:pPr marL="457200" indent="-457200">
              <a:buFont typeface="Arial" pitchFamily="34" charset="0"/>
              <a:buChar char="•"/>
            </a:pPr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Tienen 18 minutos para todo el recorrido.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5741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err="1" smtClean="0">
                <a:solidFill>
                  <a:srgbClr val="FF0000"/>
                </a:solidFill>
              </a:rPr>
              <a:t>Feedback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3347864" y="1208941"/>
            <a:ext cx="5400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 smtClean="0"/>
              <a:t>Nadie puede pasar por la puerta sin dejar algún tipo de idea, comentario o </a:t>
            </a:r>
            <a:r>
              <a:rPr lang="es-PE" sz="3200" dirty="0" err="1" smtClean="0"/>
              <a:t>feedkback</a:t>
            </a:r>
            <a:r>
              <a:rPr lang="es-PE" sz="3200" dirty="0" smtClean="0"/>
              <a:t>.</a:t>
            </a:r>
          </a:p>
          <a:p>
            <a:pPr algn="ctr"/>
            <a:endParaRPr lang="es-PE" sz="3200" dirty="0"/>
          </a:p>
          <a:p>
            <a:pPr algn="ctr"/>
            <a:r>
              <a:rPr lang="es-PE" sz="3200" dirty="0" smtClean="0"/>
              <a:t>No importa que sea un problema elemental o una carita feliz, deben poner algo en la puerta.</a:t>
            </a:r>
          </a:p>
        </p:txBody>
      </p:sp>
      <p:pic>
        <p:nvPicPr>
          <p:cNvPr id="4" name="3 Imagen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40" y="1556792"/>
            <a:ext cx="2540000" cy="3390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932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Equipo</a:t>
            </a:r>
            <a:endParaRPr lang="es-PE" dirty="0">
              <a:solidFill>
                <a:srgbClr val="FF0000"/>
              </a:solidFill>
            </a:endParaRPr>
          </a:p>
        </p:txBody>
      </p:sp>
      <p:grpSp>
        <p:nvGrpSpPr>
          <p:cNvPr id="7" name="6 Grupo"/>
          <p:cNvGrpSpPr/>
          <p:nvPr>
            <p:custDataLst>
              <p:tags r:id="rId3"/>
            </p:custDataLst>
          </p:nvPr>
        </p:nvGrpSpPr>
        <p:grpSpPr>
          <a:xfrm>
            <a:off x="1274399" y="964684"/>
            <a:ext cx="6661905" cy="4387685"/>
            <a:chOff x="1489586" y="980728"/>
            <a:chExt cx="6661905" cy="4387685"/>
          </a:xfrm>
        </p:grpSpPr>
        <p:pic>
          <p:nvPicPr>
            <p:cNvPr id="5" name="4 Imagen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489586" y="980728"/>
              <a:ext cx="6661905" cy="438768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5 CuadroTexto"/>
            <p:cNvSpPr txBox="1"/>
            <p:nvPr/>
          </p:nvSpPr>
          <p:spPr>
            <a:xfrm>
              <a:off x="1852257" y="1696006"/>
              <a:ext cx="12402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3200" b="1" dirty="0" smtClean="0">
                  <a:solidFill>
                    <a:srgbClr val="FFC000"/>
                  </a:solidFill>
                </a:rPr>
                <a:t>Player</a:t>
              </a:r>
              <a:endParaRPr lang="es-PE" sz="3200" b="1" dirty="0">
                <a:solidFill>
                  <a:srgbClr val="FFC000"/>
                </a:solidFill>
              </a:endParaRPr>
            </a:p>
          </p:txBody>
        </p:sp>
        <p:sp>
          <p:nvSpPr>
            <p:cNvPr id="8" name="7 CuadroTexto"/>
            <p:cNvSpPr txBox="1"/>
            <p:nvPr/>
          </p:nvSpPr>
          <p:spPr>
            <a:xfrm>
              <a:off x="6702744" y="1696006"/>
              <a:ext cx="13516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3200" b="1" dirty="0" smtClean="0">
                  <a:solidFill>
                    <a:srgbClr val="FFC000"/>
                  </a:solidFill>
                </a:rPr>
                <a:t>Caddie</a:t>
              </a:r>
              <a:endParaRPr lang="es-PE" sz="32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9" name="8 CuadroTexto"/>
          <p:cNvSpPr txBox="1"/>
          <p:nvPr>
            <p:custDataLst>
              <p:tags r:id="rId4"/>
            </p:custDataLst>
          </p:nvPr>
        </p:nvSpPr>
        <p:spPr>
          <a:xfrm>
            <a:off x="320877" y="5373216"/>
            <a:ext cx="8568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dirty="0" smtClean="0"/>
              <a:t>Cada equipo estará conformado por 2 personas</a:t>
            </a:r>
            <a:endParaRPr lang="es-PE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6297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Player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>
            <p:custDataLst>
              <p:tags r:id="rId3"/>
            </p:custDataLst>
          </p:nvPr>
        </p:nvSpPr>
        <p:spPr>
          <a:xfrm>
            <a:off x="4067944" y="2322746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dirty="0" smtClean="0"/>
              <a:t>Realizar las refactorizaciones utilizando el computador</a:t>
            </a:r>
          </a:p>
        </p:txBody>
      </p:sp>
      <p:pic>
        <p:nvPicPr>
          <p:cNvPr id="2" name="1 Imagen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23527" y="1124744"/>
            <a:ext cx="3708541" cy="4896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2 Rectángulo"/>
          <p:cNvSpPr/>
          <p:nvPr>
            <p:custDataLst>
              <p:tags r:id="rId5"/>
            </p:custDataLst>
          </p:nvPr>
        </p:nvSpPr>
        <p:spPr>
          <a:xfrm>
            <a:off x="4194212" y="5067181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PE" sz="2800" dirty="0" smtClean="0">
                <a:solidFill>
                  <a:srgbClr val="00823B"/>
                </a:solidFill>
              </a:rPr>
              <a:t>Además ser el </a:t>
            </a:r>
            <a:r>
              <a:rPr lang="es-PE" sz="2800" i="1" dirty="0" smtClean="0">
                <a:solidFill>
                  <a:srgbClr val="00823B"/>
                </a:solidFill>
              </a:rPr>
              <a:t>DRIVER</a:t>
            </a:r>
            <a:r>
              <a:rPr lang="es-PE" sz="2800" dirty="0" smtClean="0">
                <a:solidFill>
                  <a:srgbClr val="00823B"/>
                </a:solidFill>
              </a:rPr>
              <a:t> del equipo</a:t>
            </a:r>
            <a:endParaRPr lang="es-PE" sz="2800" dirty="0">
              <a:solidFill>
                <a:srgbClr val="00823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4313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Caddie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>
            <p:custDataLst>
              <p:tags r:id="rId3"/>
            </p:custDataLst>
          </p:nvPr>
        </p:nvSpPr>
        <p:spPr>
          <a:xfrm>
            <a:off x="3953424" y="1052736"/>
            <a:ext cx="48245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dirty="0" smtClean="0"/>
              <a:t>Registrar el número de movimientos y penalidades cometidas</a:t>
            </a:r>
          </a:p>
          <a:p>
            <a:pPr algn="ctr"/>
            <a:endParaRPr lang="es-PE" sz="3600" dirty="0"/>
          </a:p>
          <a:p>
            <a:pPr algn="ctr"/>
            <a:r>
              <a:rPr lang="es-PE" sz="3600" dirty="0" smtClean="0"/>
              <a:t>Asegurarse que los </a:t>
            </a:r>
            <a:r>
              <a:rPr lang="es-PE" sz="3600" dirty="0" err="1" smtClean="0"/>
              <a:t>tests</a:t>
            </a:r>
            <a:r>
              <a:rPr lang="es-PE" sz="3600" dirty="0" smtClean="0"/>
              <a:t> se ejecuten constantemente</a:t>
            </a:r>
          </a:p>
        </p:txBody>
      </p:sp>
      <p:pic>
        <p:nvPicPr>
          <p:cNvPr id="2" name="1 Imagen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9552" y="980728"/>
            <a:ext cx="3383598" cy="5349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4 Rectángulo"/>
          <p:cNvSpPr/>
          <p:nvPr>
            <p:custDataLst>
              <p:tags r:id="rId5"/>
            </p:custDataLst>
          </p:nvPr>
        </p:nvSpPr>
        <p:spPr>
          <a:xfrm>
            <a:off x="4079692" y="524394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PE" sz="2800" dirty="0" smtClean="0">
                <a:solidFill>
                  <a:srgbClr val="00823B"/>
                </a:solidFill>
              </a:rPr>
              <a:t>Además ser el </a:t>
            </a:r>
            <a:r>
              <a:rPr lang="es-PE" sz="2800" i="1" dirty="0" smtClean="0">
                <a:solidFill>
                  <a:srgbClr val="00823B"/>
                </a:solidFill>
              </a:rPr>
              <a:t>NAVIGATOR </a:t>
            </a:r>
            <a:r>
              <a:rPr lang="es-PE" sz="2800" dirty="0" smtClean="0">
                <a:solidFill>
                  <a:srgbClr val="00823B"/>
                </a:solidFill>
              </a:rPr>
              <a:t>del equipo</a:t>
            </a:r>
            <a:endParaRPr lang="es-PE" sz="2800" dirty="0">
              <a:solidFill>
                <a:srgbClr val="00823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317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Campo de Juego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3" name="2 Rectángulo"/>
          <p:cNvSpPr/>
          <p:nvPr>
            <p:custDataLst>
              <p:tags r:id="rId3"/>
            </p:custDataLst>
          </p:nvPr>
        </p:nvSpPr>
        <p:spPr>
          <a:xfrm>
            <a:off x="3851920" y="1109996"/>
            <a:ext cx="504056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600" dirty="0" smtClean="0"/>
              <a:t>Realizaremos 2 juegos diferentes y en cada juego se podrá utilizar C# o Java.</a:t>
            </a:r>
          </a:p>
          <a:p>
            <a:pPr algn="ctr"/>
            <a:endParaRPr lang="es-PE" sz="3600" dirty="0"/>
          </a:p>
          <a:p>
            <a:pPr algn="ctr"/>
            <a:r>
              <a:rPr lang="es-PE" sz="3600" dirty="0" smtClean="0"/>
              <a:t>Cada juego tiene un punto de partida (</a:t>
            </a:r>
            <a:r>
              <a:rPr lang="es-PE" sz="3600" dirty="0" err="1" smtClean="0"/>
              <a:t>Tee</a:t>
            </a:r>
            <a:r>
              <a:rPr lang="es-PE" sz="3600" dirty="0" smtClean="0"/>
              <a:t>) y el objetivo es llegar al punto final (</a:t>
            </a:r>
            <a:r>
              <a:rPr lang="es-PE" sz="3600" dirty="0" err="1" smtClean="0"/>
              <a:t>Hole</a:t>
            </a:r>
            <a:r>
              <a:rPr lang="es-PE" sz="3600" dirty="0" smtClean="0"/>
              <a:t>).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1155264"/>
            <a:ext cx="3571875" cy="50673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4414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Equipamiento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3" name="2 Rectángulo"/>
          <p:cNvSpPr/>
          <p:nvPr>
            <p:custDataLst>
              <p:tags r:id="rId3"/>
            </p:custDataLst>
          </p:nvPr>
        </p:nvSpPr>
        <p:spPr>
          <a:xfrm>
            <a:off x="3203847" y="993506"/>
            <a:ext cx="5760641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r>
              <a:rPr lang="es-PE" sz="3600" dirty="0" smtClean="0"/>
              <a:t>Un IDE de su preferencia. </a:t>
            </a:r>
            <a:br>
              <a:rPr lang="es-PE" sz="3600" dirty="0" smtClean="0"/>
            </a:br>
            <a:r>
              <a:rPr lang="es-PE" sz="2800" dirty="0" smtClean="0"/>
              <a:t>(El código se encuentra en VS2010 y Eclipse)</a:t>
            </a:r>
          </a:p>
          <a:p>
            <a:pPr marL="439738" indent="-439738" algn="ctr">
              <a:tabLst>
                <a:tab pos="442913" algn="l"/>
              </a:tabLst>
            </a:pPr>
            <a:r>
              <a:rPr lang="es-PE" sz="2800" dirty="0">
                <a:solidFill>
                  <a:srgbClr val="00823B"/>
                </a:solidFill>
              </a:rPr>
              <a:t>*Recomendación*</a:t>
            </a:r>
            <a:br>
              <a:rPr lang="es-PE" sz="2800" dirty="0">
                <a:solidFill>
                  <a:srgbClr val="00823B"/>
                </a:solidFill>
              </a:rPr>
            </a:br>
            <a:r>
              <a:rPr lang="es-PE" sz="2800" dirty="0">
                <a:solidFill>
                  <a:srgbClr val="00823B"/>
                </a:solidFill>
              </a:rPr>
              <a:t>Si usan VS instalar </a:t>
            </a:r>
            <a:r>
              <a:rPr lang="es-PE" sz="2800" dirty="0" err="1" smtClean="0">
                <a:solidFill>
                  <a:srgbClr val="00823B"/>
                </a:solidFill>
              </a:rPr>
              <a:t>Resharper</a:t>
            </a:r>
            <a:endParaRPr lang="es-PE" sz="2800" dirty="0">
              <a:solidFill>
                <a:srgbClr val="00823B"/>
              </a:solidFill>
            </a:endParaRPr>
          </a:p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endParaRPr lang="es-PE" sz="2800" dirty="0" smtClean="0"/>
          </a:p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r>
              <a:rPr lang="es-PE" sz="3600" dirty="0"/>
              <a:t>Una hoja donde anotar los puntajes.</a:t>
            </a:r>
          </a:p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endParaRPr lang="es-PE" sz="3600" dirty="0"/>
          </a:p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r>
              <a:rPr lang="es-PE" sz="3600" dirty="0"/>
              <a:t>El código </a:t>
            </a:r>
            <a:r>
              <a:rPr lang="es-PE" sz="3600" dirty="0" smtClean="0"/>
              <a:t>de </a:t>
            </a:r>
            <a:r>
              <a:rPr lang="es-PE" sz="3600" dirty="0"/>
              <a:t>cada juego en papel.</a:t>
            </a:r>
          </a:p>
        </p:txBody>
      </p:sp>
      <p:pic>
        <p:nvPicPr>
          <p:cNvPr id="17" name="16 Imagen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985924"/>
            <a:ext cx="2693786" cy="55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1014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Puntaje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879224"/>
            <a:ext cx="871296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500" dirty="0" smtClean="0">
                <a:solidFill>
                  <a:srgbClr val="00823B"/>
                </a:solidFill>
              </a:rPr>
              <a:t>General</a:t>
            </a:r>
          </a:p>
          <a:p>
            <a:r>
              <a:rPr lang="es-PE" sz="3500" dirty="0" smtClean="0"/>
              <a:t>+</a:t>
            </a:r>
            <a:r>
              <a:rPr lang="es-PE" sz="3500" dirty="0"/>
              <a:t>1 </a:t>
            </a:r>
            <a:r>
              <a:rPr lang="es-PE" sz="3500" dirty="0" smtClean="0"/>
              <a:t>Cada refactorización</a:t>
            </a:r>
          </a:p>
          <a:p>
            <a:r>
              <a:rPr lang="es-PE" sz="3500" dirty="0" smtClean="0"/>
              <a:t>+</a:t>
            </a:r>
            <a:r>
              <a:rPr lang="es-PE" sz="3500" dirty="0"/>
              <a:t>1 Copiar + </a:t>
            </a:r>
            <a:r>
              <a:rPr lang="es-PE" sz="3500" dirty="0" smtClean="0"/>
              <a:t>Pegar</a:t>
            </a:r>
          </a:p>
          <a:p>
            <a:r>
              <a:rPr lang="es-PE" sz="3500" dirty="0"/>
              <a:t>+1 </a:t>
            </a:r>
            <a:r>
              <a:rPr lang="es-PE" sz="3500" dirty="0" smtClean="0"/>
              <a:t>Cualquier shortcut </a:t>
            </a:r>
            <a:r>
              <a:rPr lang="es-PE" sz="3500" dirty="0"/>
              <a:t>de edición </a:t>
            </a:r>
            <a:r>
              <a:rPr lang="es-PE" sz="3500" dirty="0" smtClean="0"/>
              <a:t>código</a:t>
            </a:r>
          </a:p>
          <a:p>
            <a:r>
              <a:rPr lang="es-PE" sz="3500" dirty="0" smtClean="0"/>
              <a:t>+0 Revertir (Ctrl + Z)</a:t>
            </a:r>
          </a:p>
          <a:p>
            <a:pPr marL="633413" indent="-633413"/>
            <a:r>
              <a:rPr lang="es-PE" sz="3500" dirty="0" smtClean="0"/>
              <a:t>+</a:t>
            </a:r>
            <a:r>
              <a:rPr lang="es-PE" sz="3500" dirty="0"/>
              <a:t>0 </a:t>
            </a:r>
            <a:r>
              <a:rPr lang="es-PE" sz="3500" dirty="0" smtClean="0"/>
              <a:t>Dar formato o eliminar líneas en blanco</a:t>
            </a:r>
          </a:p>
          <a:p>
            <a:pPr marL="633413" indent="-633413"/>
            <a:r>
              <a:rPr lang="es-PE" sz="3500" dirty="0" smtClean="0"/>
              <a:t>+0 Cambiar el acceso de los métodos o clases</a:t>
            </a:r>
          </a:p>
        </p:txBody>
      </p:sp>
      <p:sp>
        <p:nvSpPr>
          <p:cNvPr id="3" name="2 Rectángulo"/>
          <p:cNvSpPr/>
          <p:nvPr>
            <p:custDataLst>
              <p:tags r:id="rId4"/>
            </p:custDataLst>
          </p:nvPr>
        </p:nvSpPr>
        <p:spPr>
          <a:xfrm>
            <a:off x="251520" y="4673168"/>
            <a:ext cx="871296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500" dirty="0">
                <a:solidFill>
                  <a:srgbClr val="00823B"/>
                </a:solidFill>
              </a:rPr>
              <a:t>Penalidades</a:t>
            </a:r>
          </a:p>
          <a:p>
            <a:r>
              <a:rPr lang="es-PE" sz="3500" dirty="0"/>
              <a:t>+2 Cada línea modificada </a:t>
            </a:r>
            <a:r>
              <a:rPr lang="es-PE" sz="3500" dirty="0" smtClean="0"/>
              <a:t>manualmente</a:t>
            </a:r>
          </a:p>
          <a:p>
            <a:r>
              <a:rPr lang="es-PE" sz="3500" dirty="0" smtClean="0"/>
              <a:t>x2 Cada cambio mientras </a:t>
            </a:r>
            <a:r>
              <a:rPr lang="es-PE" sz="3500" dirty="0"/>
              <a:t>no </a:t>
            </a:r>
            <a:r>
              <a:rPr lang="es-PE" sz="3500" dirty="0" smtClean="0"/>
              <a:t>compile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8309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XWr3HSZJfLugYrDJ068A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Zc3oBoAnxWoX42IRwqBf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sGxqE1KUmyP1bgNKSvL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ry5qPJr1ZPISEOMzwMSb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XVvCMAYCeCbu18sZOiiT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qhQqL9txX1WI3J1OWdG9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DswchU5s1ECePv26aqRq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r2FQ1nCcHgAxzASo6Fh5U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kPcdOpgbndrq1txqTIPOX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Wgapm2iuGnq7iJ2v1TCeY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iWseLkb9ViHIPENzdWw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58zoQFMzf6MYbThmbuQb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8jLHM59CRqthcNTPUEpz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VJEKwc1sFHhy0fD8THp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NvbgY3RMHBOfyZrhBBkx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LzaDWZHG1EKRlzgmNrfs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vUHttmzcMuRWn131yWAp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ZDNDbMLI92XAeJ32JFStU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H4RC5S8t1OzJU3GPaNr3k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YNNjYvcVwiQcWJMzGSAG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hVriMrcMxMBEvBfJ6iNZ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0uPZmUu51RrS53OLUCh6h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SI7X2B6ytEOPMiuY9hrr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3DIKVYXpURJB6RpRTZt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rnsfE6bYvWchebDdguf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GvOyKu5dU44sIH6pruNo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4ghwgVsZEQ1TX4jkQazvf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X3Hn6KpxsMBXZmreF3upf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HI9N5x3OTRxaidPSOIz7o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fG4E73kWElduy0UjbxFmN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h04WSBvw0QEXlYejESuDS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pO4dpMeMP8Ctq8I8Erin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wlSQDv3HCKlxAgSFcJie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Hij0xt5xu6EobHoAx3Q1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kSy6Awd3lvSIiIly8JJ8v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7SysfZez5CH00ZixVxuzp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tCdVPwLtImaPGrqinHu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ZMFbIT4XzLbaYLl6vRQ7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FSXajEAyvRZsKFy7gdPL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0yfDZOghJDppRFrYnYLid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QaPdUBZCvLe6jwlmKcsx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ZrrSBbxeMU7bha5DBZVmc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SNNPDIc0KOBXyNb6c5Jv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0IDerxZaJLSWvmvYtXWf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GohSKmLnQQazD4MxP1L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VSrOL96EEiAWXOuhmy5w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I1SWM36LVjHhdmXNDUIO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ney2pxUt5mZ64FAjSYwd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cb7WkbZz8aQPcd3TsniI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rzQ0fdZzADN4QbpFoSw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0w1mGf9L0VwYb2q55mVTX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8hSswppBdvUlaAVXuKqm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i0xx0H6oQJPrw0fV8RqEI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d20tmiVNkTOoKudIJloH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4QRPa7RbtB2dYEpvW2jhI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mcath1G0Kdg8c9Dcb4C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LaLQOcNj5qjvpvCZDA9M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PH6uLOrNx8P0JTKe8Dj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iaJE5WSHD4oT8zisfwTa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0HwdmiQ8d6H8A1pCsPTHF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DND0cxts5Hta3kAPusXc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0IDerxZaJLSWvmvYtXWf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iaJE5WSHD4oT8zisfwTaJ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0IDerxZaJLSWvmvYtXWf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Zc3oBoAnxWoX42IRwqBf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iaJE5WSHD4oT8zisfwTa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0IDerxZaJLSWvmvYtXWf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iaJE5WSHD4oT8zisfwTaJ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0IDerxZaJLSWvmvYtXWf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I1SWM36LVjHhdmXNDUIO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iaJE5WSHD4oT8zisfwTaJ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XDjbaKf15rJiHnNmBav9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NgUAA18jSTCdKSqIhEBKD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6RliRZpeHAKPwJqBvl9d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2DRGCFCULygoc6kTL8sCY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QXjra7cOmrzbPOJfIgk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CZ3TZR25puoCfT2RGScq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9QRUETUIEzOcAGju7zob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aDHUGmN4PJ9Vkjnh7kMg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PH6uLOrNx8P0JTKe8Djw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NczQdQzrgezuOpc5bFhkF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1jbH1HonHtM4t1OI0JZ2T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jzItpLRE465QulQ9Xunt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QuX5296ZHq8KfgumaGoA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JzHJlvkQhbxXJdvkJIx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IK5zFAkH4lRsLoniNB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AZvEAh0SdNhYPyJXRckhS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WdhxgRPWG2pZ4RXDLQKvz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b6hs7WrUWqxwLxO2oJvKo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qvciFpyFbEikJbcn77mO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28215</TotalTime>
  <Words>816</Words>
  <Application>Microsoft Macintosh PowerPoint</Application>
  <PresentationFormat>On-screen Show (4:3)</PresentationFormat>
  <Paragraphs>172</Paragraphs>
  <Slides>31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Refactoring GOLF</vt:lpstr>
      <vt:lpstr>Objetivos</vt:lpstr>
      <vt:lpstr>Descripción</vt:lpstr>
      <vt:lpstr>Equipo</vt:lpstr>
      <vt:lpstr>Player</vt:lpstr>
      <vt:lpstr>Caddie</vt:lpstr>
      <vt:lpstr>Campo de Juego</vt:lpstr>
      <vt:lpstr>Equipamiento</vt:lpstr>
      <vt:lpstr>Puntaje</vt:lpstr>
      <vt:lpstr>Equipo Ganador</vt:lpstr>
      <vt:lpstr>Premios</vt:lpstr>
      <vt:lpstr>DEMO</vt:lpstr>
      <vt:lpstr>1st COURSE</vt:lpstr>
      <vt:lpstr>Objetivo</vt:lpstr>
      <vt:lpstr>Descripción</vt:lpstr>
      <vt:lpstr>Reglas</vt:lpstr>
      <vt:lpstr>Listos Para Comenzar</vt:lpstr>
      <vt:lpstr>1st COURSE</vt:lpstr>
      <vt:lpstr>Calentamiento</vt:lpstr>
      <vt:lpstr>1st COURSE</vt:lpstr>
      <vt:lpstr>Calentamiento</vt:lpstr>
      <vt:lpstr>1st COURSE</vt:lpstr>
      <vt:lpstr>Calentamiento</vt:lpstr>
      <vt:lpstr>1st COURSE</vt:lpstr>
      <vt:lpstr>Calentamiento</vt:lpstr>
      <vt:lpstr>2nd COURSE</vt:lpstr>
      <vt:lpstr>Objetivo</vt:lpstr>
      <vt:lpstr>Descripción</vt:lpstr>
      <vt:lpstr>Reglas</vt:lpstr>
      <vt:lpstr>Listos Para Comenzar</vt:lpstr>
      <vt:lpstr>Feedback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Angelito</dc:creator>
  <cp:lastModifiedBy>Angel Nuñez</cp:lastModifiedBy>
  <cp:revision>826</cp:revision>
  <dcterms:created xsi:type="dcterms:W3CDTF">2010-05-16T05:09:58Z</dcterms:created>
  <dcterms:modified xsi:type="dcterms:W3CDTF">2014-10-24T17:28:26Z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false</vt:lpwstr>
  </property>
</Properties>
</file>